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70" r:id="rId13"/>
    <p:sldId id="269" r:id="rId14"/>
    <p:sldId id="271" r:id="rId15"/>
    <p:sldId id="272" r:id="rId16"/>
    <p:sldId id="285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6" r:id="rId28"/>
    <p:sldId id="287" r:id="rId29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659DBB9-3F61-48F5-8CDC-D4E01EDB29E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93ECA32-3318-4149-B3BD-A5BD93BFD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85AB18-1D64-4242-87BC-1C6D52B9DCD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60D63F-C1D3-45AF-B539-1929E84D3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Photographic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Composition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ideas will help you get the most out of more complex subjects.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only guidelines. They won’t work for every shot.</a:t>
            </a:r>
          </a:p>
          <a:p>
            <a:r>
              <a:rPr lang="en-US" dirty="0" smtClean="0"/>
              <a:t>They can be combined with other guidelines.</a:t>
            </a:r>
          </a:p>
          <a:p>
            <a:r>
              <a:rPr lang="en-US" dirty="0" smtClean="0"/>
              <a:t>As with any rule, they are made to be broken.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915400" cy="4114800"/>
          </a:xfrm>
        </p:spPr>
        <p:txBody>
          <a:bodyPr/>
          <a:lstStyle/>
          <a:p>
            <a:r>
              <a:rPr lang="en-US" dirty="0" smtClean="0"/>
              <a:t>Each object in a photo has weight. </a:t>
            </a:r>
          </a:p>
          <a:p>
            <a:pPr lvl="1"/>
            <a:r>
              <a:rPr lang="en-US" dirty="0" smtClean="0"/>
              <a:t>Position objects so they are balanced. </a:t>
            </a:r>
          </a:p>
          <a:p>
            <a:pPr lvl="1"/>
            <a:r>
              <a:rPr lang="en-US" dirty="0" smtClean="0"/>
              <a:t>Location can also affect balance.</a:t>
            </a:r>
          </a:p>
          <a:p>
            <a:pPr lvl="1"/>
            <a:r>
              <a:rPr lang="en-US" dirty="0" smtClean="0"/>
              <a:t>This is known as informal balance because of its flexibility.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2816" y="3777734"/>
            <a:ext cx="4215384" cy="2242066"/>
            <a:chOff x="685800" y="3733800"/>
            <a:chExt cx="4215384" cy="2242066"/>
          </a:xfrm>
        </p:grpSpPr>
        <p:pic>
          <p:nvPicPr>
            <p:cNvPr id="4" name="Picture 3" descr="Unbalanced Bird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3733800"/>
              <a:ext cx="4215384" cy="20756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286000" y="57912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4387334"/>
            <a:ext cx="4215384" cy="2242066"/>
            <a:chOff x="4572000" y="4343400"/>
            <a:chExt cx="4215384" cy="2242066"/>
          </a:xfrm>
        </p:grpSpPr>
        <p:pic>
          <p:nvPicPr>
            <p:cNvPr id="7" name="Picture 6" descr="Balanced Bird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343400"/>
              <a:ext cx="4215384" cy="20848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172200" y="6400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Placing an item in the center can create a symmetrical balance, which makes the shot more formal.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90800" y="3723132"/>
            <a:ext cx="4219956" cy="3014734"/>
            <a:chOff x="2590800" y="3723132"/>
            <a:chExt cx="4219956" cy="3014734"/>
          </a:xfrm>
        </p:grpSpPr>
        <p:pic>
          <p:nvPicPr>
            <p:cNvPr id="4" name="Picture 3" descr="Formal Balan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3723132"/>
              <a:ext cx="4219956" cy="28300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4114800" y="65532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114800"/>
          </a:xfrm>
        </p:spPr>
        <p:txBody>
          <a:bodyPr/>
          <a:lstStyle/>
          <a:p>
            <a:r>
              <a:rPr lang="en-US" dirty="0" smtClean="0"/>
              <a:t>It’s difficult to balance elements because of their weights. </a:t>
            </a:r>
          </a:p>
          <a:p>
            <a:pPr lvl="1"/>
            <a:r>
              <a:rPr lang="en-US" dirty="0" smtClean="0"/>
              <a:t>A pillow is larger than a shot put, but the shot put has much more weight.</a:t>
            </a:r>
          </a:p>
          <a:p>
            <a:pPr lvl="1"/>
            <a:r>
              <a:rPr lang="en-US" dirty="0" smtClean="0"/>
              <a:t>Sometimes even empty space in a photo can have a weight and act to balance a photo.</a:t>
            </a:r>
          </a:p>
          <a:p>
            <a:pPr lvl="1"/>
            <a:r>
              <a:rPr lang="en-US" dirty="0" smtClean="0"/>
              <a:t>People have significant weight.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07757" y="4419600"/>
            <a:ext cx="3307643" cy="2394466"/>
            <a:chOff x="5484312" y="4419600"/>
            <a:chExt cx="3307643" cy="2394466"/>
          </a:xfrm>
        </p:grpSpPr>
        <p:pic>
          <p:nvPicPr>
            <p:cNvPr id="4" name="Picture 3" descr="Balancing with empty spa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312" y="4419600"/>
              <a:ext cx="3307643" cy="2225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6629400" y="66294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r>
              <a:rPr lang="en-US" dirty="0" smtClean="0"/>
              <a:t>Balance can get deep. </a:t>
            </a:r>
          </a:p>
          <a:p>
            <a:r>
              <a:rPr lang="en-US" dirty="0" smtClean="0"/>
              <a:t>This example works because of the deep in thought nature of the woman's face. </a:t>
            </a:r>
          </a:p>
          <a:p>
            <a:pPr lvl="1"/>
            <a:r>
              <a:rPr lang="en-US" dirty="0" smtClean="0"/>
              <a:t>The empty space behind her acts as her thoughts, like a bubble in a cartoon, minimizing the weight of the woman.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95600" y="3886200"/>
            <a:ext cx="3861816" cy="2819400"/>
            <a:chOff x="2895600" y="3886200"/>
            <a:chExt cx="3861816" cy="2819400"/>
          </a:xfrm>
        </p:grpSpPr>
        <p:pic>
          <p:nvPicPr>
            <p:cNvPr id="4" name="Picture 3" descr="Balance as Abstrac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3886200"/>
              <a:ext cx="3861816" cy="26300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4168410" y="6520934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balance your image by tones</a:t>
            </a:r>
          </a:p>
          <a:p>
            <a:r>
              <a:rPr lang="en-US" dirty="0" smtClean="0"/>
              <a:t>The right side is balanced here by the darkness on the left side.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90800" y="3886200"/>
            <a:ext cx="4261104" cy="2775466"/>
            <a:chOff x="2590800" y="3810000"/>
            <a:chExt cx="4261104" cy="2775466"/>
          </a:xfrm>
        </p:grpSpPr>
        <p:pic>
          <p:nvPicPr>
            <p:cNvPr id="4" name="Picture 3" descr="Balance as Ton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3810000"/>
              <a:ext cx="4261104" cy="26106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4191000" y="6400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114800"/>
          </a:xfrm>
        </p:spPr>
        <p:txBody>
          <a:bodyPr/>
          <a:lstStyle/>
          <a:p>
            <a:r>
              <a:rPr lang="en-US" dirty="0" smtClean="0"/>
              <a:t>Dividing an image into thirds and placing the subject on one of the intersecting lines can make your photos better.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700" y="3733800"/>
            <a:ext cx="3505200" cy="2927866"/>
            <a:chOff x="457200" y="3810000"/>
            <a:chExt cx="3505200" cy="2927866"/>
          </a:xfrm>
        </p:grpSpPr>
        <p:pic>
          <p:nvPicPr>
            <p:cNvPr id="21506" name="Picture 2" descr="http://digital-photography-school.com/wp-content/images/20060502211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810000"/>
              <a:ext cx="3505200" cy="2756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219200" y="6553200"/>
              <a:ext cx="1905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http://digital-photography-school.com/rule-of-thirds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7810" y="3733800"/>
            <a:ext cx="3896590" cy="2927866"/>
            <a:chOff x="4447310" y="3810000"/>
            <a:chExt cx="3896590" cy="2927866"/>
          </a:xfrm>
        </p:grpSpPr>
        <p:pic>
          <p:nvPicPr>
            <p:cNvPr id="21508" name="Picture 4" descr="http://cosmicexposure.com/sites/mediagallery/images/articleimages/photography_compositions/thumbnails/rule_of_thirds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7310" y="3810000"/>
              <a:ext cx="3896590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4800600" y="6553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http://cosmicexposure.com/sites/mediagallery/tutorials/photography-compositions/rule-of-thirds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114800"/>
          </a:xfrm>
        </p:spPr>
        <p:txBody>
          <a:bodyPr/>
          <a:lstStyle/>
          <a:p>
            <a:r>
              <a:rPr lang="en-US" dirty="0" smtClean="0"/>
              <a:t>Repeating patterns often make good pictures.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10200" y="3007805"/>
            <a:ext cx="3352800" cy="2431439"/>
            <a:chOff x="2895600" y="4306427"/>
            <a:chExt cx="3352800" cy="2431439"/>
          </a:xfrm>
        </p:grpSpPr>
        <p:pic>
          <p:nvPicPr>
            <p:cNvPr id="29698" name="Picture 2" descr="http://www.craigfergusonimages.com/wp-content/uploads/2010/05/MG_0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306427"/>
              <a:ext cx="3352800" cy="22467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3505200" y="6553200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http://www.craigfergusonimages.com/2010/05/urban-patterns/</a:t>
              </a:r>
              <a:endParaRPr lang="en-US" sz="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007805"/>
            <a:ext cx="2737104" cy="1985772"/>
            <a:chOff x="381000" y="3043428"/>
            <a:chExt cx="2737104" cy="1985772"/>
          </a:xfrm>
        </p:grpSpPr>
        <p:pic>
          <p:nvPicPr>
            <p:cNvPr id="4" name="Picture 3" descr="Lighting of Door.jpg"/>
            <p:cNvPicPr>
              <a:picLocks noChangeAspect="1"/>
            </p:cNvPicPr>
            <p:nvPr/>
          </p:nvPicPr>
          <p:blipFill>
            <a:blip r:embed="rId3" cstate="print"/>
            <a:srcRect l="51407"/>
            <a:stretch>
              <a:fillRect/>
            </a:stretch>
          </p:blipFill>
          <p:spPr>
            <a:xfrm>
              <a:off x="381000" y="3043428"/>
              <a:ext cx="2737104" cy="18333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196610" y="4844534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52800" y="2209800"/>
            <a:ext cx="1708666" cy="2209800"/>
            <a:chOff x="4038600" y="914400"/>
            <a:chExt cx="1708666" cy="2209800"/>
          </a:xfrm>
        </p:grpSpPr>
        <p:pic>
          <p:nvPicPr>
            <p:cNvPr id="29700" name="Picture 4" descr="http://images.betterphoto.com/0019/0411160010381pattern_-_8_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990600"/>
              <a:ext cx="1552575" cy="20002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 rot="16200000">
              <a:off x="4550033" y="1926967"/>
              <a:ext cx="2209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http://www.betterphoto.com/gallery/dynoGall2.asp?catID=1011</a:t>
              </a:r>
              <a:endParaRPr lang="en-US" sz="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7000" y="4608005"/>
            <a:ext cx="3429000" cy="2249995"/>
            <a:chOff x="3124200" y="4396282"/>
            <a:chExt cx="3429000" cy="2249995"/>
          </a:xfrm>
        </p:grpSpPr>
        <p:pic>
          <p:nvPicPr>
            <p:cNvPr id="29704" name="Picture 8" descr="http://cdnimg.visualizeus.com/thumbs/7d/fb/green,pattern,seat,stadium,photography,repetition-7dfbd4b3f67ded7d10f58dc49d9e65c0_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4396282"/>
              <a:ext cx="3124200" cy="20807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3124200" y="6477000"/>
              <a:ext cx="342900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 smtClean="0"/>
                <a:t>http://vi.sualize.us/the_lonely_crowd_nightphotographer_seat_stadium_repeion_green_picture_z9P.html</a:t>
              </a:r>
              <a:endParaRPr lang="en-US" sz="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Geometric patterns are interesting photos.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7334" y="3429000"/>
            <a:ext cx="4762500" cy="3242192"/>
            <a:chOff x="2286000" y="3267074"/>
            <a:chExt cx="4762500" cy="3242192"/>
          </a:xfrm>
        </p:grpSpPr>
        <p:pic>
          <p:nvPicPr>
            <p:cNvPr id="30722" name="Picture 2" descr="http://farm1.static.flickr.com/91/274532187_a9cc3907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3267074"/>
              <a:ext cx="4762500" cy="3057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3276600" y="63246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http://www.lightstalking.com/21-clever-uses-of-geometric-patterns-in-photography</a:t>
              </a:r>
              <a:endParaRPr lang="en-US" sz="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35134" y="2705540"/>
            <a:ext cx="2775466" cy="3771460"/>
            <a:chOff x="5562600" y="2667000"/>
            <a:chExt cx="2775466" cy="3771460"/>
          </a:xfrm>
        </p:grpSpPr>
        <p:pic>
          <p:nvPicPr>
            <p:cNvPr id="30730" name="Picture 10" descr="http://farm4.static.flickr.com/3147/2332857211_c2ea7f12f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667000"/>
              <a:ext cx="2609850" cy="37714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 rot="16200000">
              <a:off x="6797933" y="4555867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http://www.lightstalking.com/21-clever-uses-of-geometric-patterns-in-photography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“Just because something looks cool in real life doesn’t mean you can simply point a camera at it and get a good picture” – Ben Long</a:t>
            </a:r>
          </a:p>
          <a:p>
            <a:endParaRPr lang="en-US" dirty="0" smtClean="0"/>
          </a:p>
          <a:p>
            <a:r>
              <a:rPr lang="en-US" dirty="0" smtClean="0"/>
              <a:t>“Good composition is the process of arranging forms and tones in a way that is pleasing and that guides the viewer’s eye to bring attention to  your subject.” – Ben Long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524000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114800"/>
          </a:xfrm>
        </p:spPr>
        <p:txBody>
          <a:bodyPr/>
          <a:lstStyle/>
          <a:p>
            <a:r>
              <a:rPr lang="en-US" dirty="0" smtClean="0"/>
              <a:t>Using lines in a composition makes appealing pictures.</a:t>
            </a:r>
          </a:p>
          <a:p>
            <a:r>
              <a:rPr lang="en-US" smtClean="0"/>
              <a:t>They can </a:t>
            </a:r>
            <a:r>
              <a:rPr lang="en-US" dirty="0" smtClean="0"/>
              <a:t>also be used to lead the eye in a particular direction.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3505200"/>
            <a:ext cx="4762500" cy="3352800"/>
            <a:chOff x="228600" y="3505200"/>
            <a:chExt cx="4762500" cy="3352800"/>
          </a:xfrm>
        </p:grpSpPr>
        <p:pic>
          <p:nvPicPr>
            <p:cNvPr id="31746" name="Picture 2" descr="http://3.bp.blogspot.com/-X7jp0-ffhgA/TWSjkx6RNLI/AAAAAAAAABs/AvidLMV9qao/s1600/1839917550_714dd1644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505200"/>
              <a:ext cx="4762500" cy="3171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447800" y="6673334"/>
              <a:ext cx="2209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http://dasoms-stories.blogspot.com/2011/02/leading-lines.html</a:t>
              </a:r>
              <a:endParaRPr lang="en-US" sz="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3048000"/>
            <a:ext cx="4457699" cy="3156466"/>
            <a:chOff x="4419600" y="3048000"/>
            <a:chExt cx="4457699" cy="3156466"/>
          </a:xfrm>
        </p:grpSpPr>
        <p:pic>
          <p:nvPicPr>
            <p:cNvPr id="31750" name="Picture 6" descr="http://www.photographic.com/images/archivesart/0209LINES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3048000"/>
              <a:ext cx="4457699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5486400" y="6019800"/>
              <a:ext cx="2667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http://www.photographic.com/issue-2-mastering-composition/0409LINES/</a:t>
              </a:r>
              <a:endParaRPr lang="en-US" sz="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3581400"/>
            <a:ext cx="3208059" cy="2470666"/>
            <a:chOff x="2971800" y="3581400"/>
            <a:chExt cx="3208059" cy="2470666"/>
          </a:xfrm>
        </p:grpSpPr>
        <p:pic>
          <p:nvPicPr>
            <p:cNvPr id="31752" name="Picture 8" descr="http://digital-photography-school.com/wp-content/diagonal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581400"/>
              <a:ext cx="3208059" cy="23050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3352800" y="5867400"/>
              <a:ext cx="2590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http://digital-photography-school.com/using-diagonal-lines-in-photography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photo needs a background and foreground.</a:t>
            </a:r>
          </a:p>
          <a:p>
            <a:pPr lvl="1"/>
            <a:r>
              <a:rPr lang="en-US" dirty="0" smtClean="0"/>
              <a:t>Creates depth in a shot</a:t>
            </a:r>
          </a:p>
          <a:p>
            <a:pPr lvl="1"/>
            <a:r>
              <a:rPr lang="en-US" dirty="0" smtClean="0"/>
              <a:t>Creates a meaningful and complex image </a:t>
            </a:r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881114" y="1981200"/>
            <a:ext cx="2262886" cy="3505200"/>
            <a:chOff x="6881114" y="1981200"/>
            <a:chExt cx="2262886" cy="3505200"/>
          </a:xfrm>
        </p:grpSpPr>
        <p:pic>
          <p:nvPicPr>
            <p:cNvPr id="32770" name="Picture 2" descr="http://www.photoanswers.co.uk/upload/5663/images/foreground%20interes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1114" y="1981200"/>
              <a:ext cx="2091436" cy="3505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 rot="16200000">
              <a:off x="7527667" y="3641467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http://www.photoanswers.co.uk/Advice/Search-Results/Photopedia/Foreground-Interest/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4267200"/>
            <a:ext cx="3429000" cy="2438400"/>
            <a:chOff x="304800" y="4267200"/>
            <a:chExt cx="3429000" cy="2438400"/>
          </a:xfrm>
        </p:grpSpPr>
        <p:pic>
          <p:nvPicPr>
            <p:cNvPr id="32772" name="Picture 4" descr="http://lh5.ggpht.com/_fqPwoAxLcxg/S0C8zS3nyHI/AAAAAAAABDg/4rL6-qd7OGM/TwoGroun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267200"/>
              <a:ext cx="3429000" cy="22435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914400" y="6520934"/>
              <a:ext cx="2438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http://www.cougaruteforum.com/showthread.php?t=9506&amp;page=5</a:t>
              </a:r>
              <a:endParaRPr lang="en-US" sz="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2400" y="4419600"/>
            <a:ext cx="2619375" cy="1937266"/>
            <a:chOff x="3962400" y="4419600"/>
            <a:chExt cx="2619375" cy="1937266"/>
          </a:xfrm>
        </p:grpSpPr>
        <p:pic>
          <p:nvPicPr>
            <p:cNvPr id="32774" name="Picture 6" descr="http://t1.gstatic.com/images?q=tbn:ANd9GcTzSxIuZ1PGzM_Qo8YQYbYdZgeSo_VtD8nSttK_z9lXmpa1F_h8SBDX2h0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4419600"/>
              <a:ext cx="2619375" cy="17430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4552732" y="6172200"/>
              <a:ext cx="146706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 smtClean="0"/>
                <a:t>http://photosandponders.blogspot.com/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what the subject is and what the background should be.</a:t>
            </a:r>
          </a:p>
          <a:p>
            <a:pPr lvl="1"/>
            <a:r>
              <a:rPr lang="en-US" dirty="0" smtClean="0"/>
              <a:t>This is often only a matter of framing.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3733800"/>
            <a:ext cx="2583180" cy="1905000"/>
            <a:chOff x="1371600" y="3733800"/>
            <a:chExt cx="2583180" cy="1905000"/>
          </a:xfrm>
        </p:grpSpPr>
        <p:pic>
          <p:nvPicPr>
            <p:cNvPr id="4" name="Picture 3" descr="Conflicting subjec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3733800"/>
              <a:ext cx="2583180" cy="17190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057400" y="5454134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1000" y="4158734"/>
            <a:ext cx="3630168" cy="2546866"/>
            <a:chOff x="4343400" y="4038600"/>
            <a:chExt cx="3630168" cy="2546866"/>
          </a:xfrm>
        </p:grpSpPr>
        <p:pic>
          <p:nvPicPr>
            <p:cNvPr id="7" name="Picture 6" descr="Man as Subjec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4038600"/>
              <a:ext cx="3630168" cy="23865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562600" y="6400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it’s difficult to tell the division between the background and the foreground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74240" y="3276600"/>
            <a:ext cx="4150360" cy="3461266"/>
            <a:chOff x="2174240" y="3276600"/>
            <a:chExt cx="4150360" cy="3461266"/>
          </a:xfrm>
        </p:grpSpPr>
        <p:pic>
          <p:nvPicPr>
            <p:cNvPr id="34818" name="Picture 2" descr="http://img.ehowcdn.com/article-new-intro-modal/ehow/images/a08/0t/pf/background-foreground-focus-camera-800x8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4240" y="3276600"/>
              <a:ext cx="4150360" cy="3276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2895600" y="6553200"/>
              <a:ext cx="2819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http://www.ehow.com/how_8419119_background-foreground-focus-camera.html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dirty="0" smtClean="0"/>
              <a:t>Even the most breathtaking shots need a subject to make them complete.</a:t>
            </a:r>
          </a:p>
          <a:p>
            <a:pPr lvl="1"/>
            <a:r>
              <a:rPr lang="en-US" dirty="0" smtClean="0"/>
              <a:t>This shot includes a background and a foreground but still doesn’t feel whole.</a:t>
            </a:r>
          </a:p>
          <a:p>
            <a:pPr lvl="1"/>
            <a:r>
              <a:rPr lang="en-US" dirty="0" smtClean="0"/>
              <a:t>With the cable car in the shot, there is a subject to complete the shot.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24940" y="4876800"/>
            <a:ext cx="2784348" cy="2031754"/>
            <a:chOff x="1424940" y="4553712"/>
            <a:chExt cx="2784348" cy="2031754"/>
          </a:xfrm>
        </p:grpSpPr>
        <p:pic>
          <p:nvPicPr>
            <p:cNvPr id="11" name="Picture 10" descr="Lacking subjec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940" y="4553712"/>
              <a:ext cx="2784348" cy="18470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2286000" y="6400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1540" y="4876800"/>
            <a:ext cx="2766060" cy="2031754"/>
            <a:chOff x="4701540" y="4553712"/>
            <a:chExt cx="2766060" cy="2031754"/>
          </a:xfrm>
        </p:grpSpPr>
        <p:pic>
          <p:nvPicPr>
            <p:cNvPr id="14" name="Picture 13" descr="Complete with Subjec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540" y="4553712"/>
              <a:ext cx="2766060" cy="18470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562600" y="6400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patient</a:t>
            </a:r>
          </a:p>
          <a:p>
            <a:pPr lvl="1"/>
            <a:r>
              <a:rPr lang="en-US" dirty="0" smtClean="0"/>
              <a:t>Someone may walk into a shot and make a good subject. </a:t>
            </a:r>
          </a:p>
          <a:p>
            <a:pPr lvl="1"/>
            <a:r>
              <a:rPr lang="en-US" dirty="0" smtClean="0"/>
              <a:t>Change the location slightly to include another object as a subject.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76800" y="4114800"/>
            <a:ext cx="3657600" cy="2623066"/>
            <a:chOff x="4876800" y="4114800"/>
            <a:chExt cx="3657600" cy="2623066"/>
          </a:xfrm>
        </p:grpSpPr>
        <p:pic>
          <p:nvPicPr>
            <p:cNvPr id="10" name="Picture 9" descr="Simple placed subjec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4114800"/>
              <a:ext cx="3657600" cy="24305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172200" y="65532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97852" y="4343400"/>
            <a:ext cx="1641348" cy="2320762"/>
            <a:chOff x="5769580" y="2743200"/>
            <a:chExt cx="2555748" cy="3613666"/>
          </a:xfrm>
        </p:grpSpPr>
        <p:pic>
          <p:nvPicPr>
            <p:cNvPr id="7" name="Picture 6" descr="Light &amp; Dark Composit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580" y="2743200"/>
              <a:ext cx="2555748" cy="3447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400800" y="61722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Composing with Light &amp; Dark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Balancing can be done with tone, was we discussed earlier.</a:t>
            </a:r>
          </a:p>
          <a:p>
            <a:r>
              <a:rPr lang="en-US" dirty="0" smtClean="0"/>
              <a:t>This is also an important consideration for building a picture.</a:t>
            </a:r>
          </a:p>
          <a:p>
            <a:r>
              <a:rPr lang="en-US" dirty="0" smtClean="0"/>
              <a:t>Light is the most important thing in photography</a:t>
            </a:r>
          </a:p>
          <a:p>
            <a:r>
              <a:rPr lang="en-US" dirty="0" smtClean="0"/>
              <a:t>Sometimes darkness in some areas of a photo is good.</a:t>
            </a:r>
          </a:p>
          <a:p>
            <a:pPr lvl="1"/>
            <a:r>
              <a:rPr lang="en-US" dirty="0" smtClean="0"/>
              <a:t>It  simplifies an image. </a:t>
            </a:r>
          </a:p>
          <a:p>
            <a:pPr lvl="1"/>
            <a:r>
              <a:rPr lang="en-US" dirty="0" smtClean="0"/>
              <a:t>It directs focus to the subject instead of the background.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4191000"/>
            <a:ext cx="4030068" cy="2624981"/>
            <a:chOff x="685800" y="3581400"/>
            <a:chExt cx="4261104" cy="2775466"/>
          </a:xfrm>
        </p:grpSpPr>
        <p:pic>
          <p:nvPicPr>
            <p:cNvPr id="4" name="Picture 3" descr="Balance as Ton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581400"/>
              <a:ext cx="4261104" cy="26106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263410" y="61722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1600" y="4539734"/>
            <a:ext cx="2895600" cy="2242066"/>
            <a:chOff x="152400" y="4495800"/>
            <a:chExt cx="2895600" cy="2242066"/>
          </a:xfrm>
        </p:grpSpPr>
        <p:pic>
          <p:nvPicPr>
            <p:cNvPr id="1028" name="Picture 4" descr="http://www.boston.com/community/photos/raw/STOP_ThirdIma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95800"/>
              <a:ext cx="2743200" cy="2058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15240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http://www.boston.com/community/photos/raw/2008/08/stop_filling_the_frame.html</a:t>
              </a:r>
              <a:endParaRPr lang="en-US" sz="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0" y="4229100"/>
            <a:ext cx="1861066" cy="2552700"/>
            <a:chOff x="7162800" y="3962400"/>
            <a:chExt cx="1861066" cy="2552700"/>
          </a:xfrm>
        </p:grpSpPr>
        <p:pic>
          <p:nvPicPr>
            <p:cNvPr id="1026" name="Picture 2" descr="http://www.lifehacker.com/assets/resources/uploaded/2005-12-05/photog-tip-move-in-clos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3962400"/>
              <a:ext cx="1704975" cy="2552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16200000">
              <a:off x="7712333" y="5165467"/>
              <a:ext cx="2438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http://lifehacker.com/141169/photography-tip-of-the-day--get-in-close</a:t>
              </a:r>
              <a:endParaRPr lang="en-US" sz="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Less is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14800"/>
          </a:xfrm>
        </p:spPr>
        <p:txBody>
          <a:bodyPr/>
          <a:lstStyle/>
          <a:p>
            <a:r>
              <a:rPr lang="en-US" sz="2800" dirty="0" smtClean="0"/>
              <a:t>One of the more important things you can as a photographer is simplify.</a:t>
            </a:r>
          </a:p>
          <a:p>
            <a:r>
              <a:rPr lang="en-US" sz="2800" dirty="0" smtClean="0"/>
              <a:t>It’s difficult because the world is a crowded place.</a:t>
            </a:r>
          </a:p>
          <a:p>
            <a:pPr lvl="1"/>
            <a:r>
              <a:rPr lang="en-US" sz="2400" dirty="0" smtClean="0"/>
              <a:t>A misplaced tree branch can cause a merger or just be a distraction.</a:t>
            </a:r>
          </a:p>
          <a:p>
            <a:pPr lvl="1"/>
            <a:r>
              <a:rPr lang="en-US" sz="2400" dirty="0" smtClean="0"/>
              <a:t>Too much clutter distracts form the subject.</a:t>
            </a:r>
          </a:p>
          <a:p>
            <a:r>
              <a:rPr lang="en-US" sz="2800" dirty="0" smtClean="0"/>
              <a:t>Filling the frame will help to narrow the focus.</a:t>
            </a:r>
          </a:p>
          <a:p>
            <a:r>
              <a:rPr lang="en-US" sz="2800" dirty="0" smtClean="0"/>
              <a:t>Get in closer. This will reduce clutter too.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Get in close</a:t>
            </a:r>
          </a:p>
          <a:p>
            <a:r>
              <a:rPr lang="en-US" dirty="0" smtClean="0"/>
              <a:t>Fill the Frame</a:t>
            </a:r>
          </a:p>
          <a:p>
            <a:r>
              <a:rPr lang="en-US" dirty="0" smtClean="0"/>
              <a:t>Lead your Subject</a:t>
            </a:r>
          </a:p>
          <a:p>
            <a:r>
              <a:rPr lang="en-US" dirty="0" smtClean="0"/>
              <a:t>Get down</a:t>
            </a:r>
          </a:p>
          <a:p>
            <a:r>
              <a:rPr lang="en-US" dirty="0" smtClean="0"/>
              <a:t>Watch the Background</a:t>
            </a:r>
          </a:p>
          <a:p>
            <a:r>
              <a:rPr lang="en-US" dirty="0" smtClean="0"/>
              <a:t>Watch out for Backlighting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Rule of Thirds</a:t>
            </a:r>
          </a:p>
          <a:p>
            <a:r>
              <a:rPr lang="en-US" dirty="0" smtClean="0"/>
              <a:t>Repetition</a:t>
            </a:r>
          </a:p>
          <a:p>
            <a:r>
              <a:rPr lang="en-US" dirty="0" smtClean="0"/>
              <a:t>Geometry</a:t>
            </a:r>
          </a:p>
          <a:p>
            <a:r>
              <a:rPr lang="en-US" dirty="0" smtClean="0"/>
              <a:t>Lines</a:t>
            </a:r>
          </a:p>
          <a:p>
            <a:r>
              <a:rPr lang="en-US" dirty="0" smtClean="0"/>
              <a:t>Foreground/Background</a:t>
            </a:r>
          </a:p>
          <a:p>
            <a:r>
              <a:rPr lang="en-US" dirty="0" smtClean="0"/>
              <a:t>Light &amp; Dark</a:t>
            </a:r>
          </a:p>
          <a:p>
            <a:r>
              <a:rPr lang="en-US" dirty="0" smtClean="0"/>
              <a:t>Less is more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29200"/>
            <a:ext cx="8229600" cy="20574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can be mixed and matched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/>
              <a:t>Rules are made to be broken… if done correctly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Techniques for All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are a few simple compositional rules that will work for all photos and shooting.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head room</a:t>
            </a:r>
          </a:p>
          <a:p>
            <a:pPr lvl="1"/>
            <a:r>
              <a:rPr lang="en-US" dirty="0" smtClean="0"/>
              <a:t>Space above and around the subjects head isn’t necessary unless you want to reveal more details about the setting they’re in </a:t>
            </a:r>
          </a:p>
          <a:p>
            <a:pPr lvl="1"/>
            <a:r>
              <a:rPr lang="en-US" dirty="0" smtClean="0"/>
              <a:t>Fill the frame with the subject instead (remember, narrow your focus)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791200" y="685800"/>
            <a:ext cx="2574036" cy="1937266"/>
            <a:chOff x="5791200" y="685800"/>
            <a:chExt cx="2574036" cy="1937266"/>
          </a:xfrm>
        </p:grpSpPr>
        <p:pic>
          <p:nvPicPr>
            <p:cNvPr id="5" name="Picture 4" descr="Head room (bad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685800"/>
              <a:ext cx="2574036" cy="1728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477000" y="24384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4724400"/>
            <a:ext cx="2574036" cy="1905000"/>
            <a:chOff x="5791200" y="4724400"/>
            <a:chExt cx="2574036" cy="1905000"/>
          </a:xfrm>
        </p:grpSpPr>
        <p:pic>
          <p:nvPicPr>
            <p:cNvPr id="6" name="Picture 5" descr="Head room (better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4724400"/>
              <a:ext cx="2574036" cy="1723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454410" y="6444734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brushcentral.com/attachment.php?attachmentid=258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342129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part of the subject off the frame isn’t bad</a:t>
            </a:r>
          </a:p>
          <a:p>
            <a:pPr lvl="1"/>
            <a:r>
              <a:rPr lang="en-US" dirty="0" smtClean="0"/>
              <a:t>The top of the head, an ear, it’s ok</a:t>
            </a:r>
          </a:p>
          <a:p>
            <a:pPr lvl="1"/>
            <a:r>
              <a:rPr lang="en-US" dirty="0" smtClean="0"/>
              <a:t>The closer you get the more intimate the shot will be</a:t>
            </a:r>
          </a:p>
          <a:p>
            <a:r>
              <a:rPr lang="en-US" dirty="0" smtClean="0"/>
              <a:t>It’s generally best to crop at a joint (elbow, knee,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your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dirty="0" smtClean="0"/>
              <a:t>If your subjects gaze falls on an object outside of the frame, give them some space to look. </a:t>
            </a:r>
          </a:p>
          <a:p>
            <a:pPr lvl="1"/>
            <a:r>
              <a:rPr lang="en-US" dirty="0" smtClean="0"/>
              <a:t>Move them from the center so more of the area they are looking at is in frame.</a:t>
            </a:r>
          </a:p>
          <a:p>
            <a:pPr lvl="1"/>
            <a:r>
              <a:rPr lang="en-US" dirty="0" smtClean="0"/>
              <a:t>Even if you can’t see what their looking at it helps to lead them.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4800600"/>
            <a:ext cx="2670048" cy="1937266"/>
            <a:chOff x="1295400" y="4267200"/>
            <a:chExt cx="2670048" cy="1937266"/>
          </a:xfrm>
        </p:grpSpPr>
        <p:pic>
          <p:nvPicPr>
            <p:cNvPr id="4" name="Picture 3" descr="No lead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267200"/>
              <a:ext cx="2670048" cy="17739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981200" y="6019800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7800" y="4800600"/>
            <a:ext cx="2670048" cy="1981200"/>
            <a:chOff x="5257800" y="4267200"/>
            <a:chExt cx="2670048" cy="1981200"/>
          </a:xfrm>
        </p:grpSpPr>
        <p:sp>
          <p:nvSpPr>
            <p:cNvPr id="7" name="TextBox 6"/>
            <p:cNvSpPr txBox="1"/>
            <p:nvPr/>
          </p:nvSpPr>
          <p:spPr>
            <a:xfrm>
              <a:off x="5997210" y="6063734"/>
              <a:ext cx="1317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Complete Digital Photography, Long</a:t>
              </a:r>
              <a:endParaRPr lang="en-US" sz="600" dirty="0"/>
            </a:p>
          </p:txBody>
        </p:sp>
        <p:pic>
          <p:nvPicPr>
            <p:cNvPr id="8" name="Picture 7" descr="With leadi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4267200"/>
              <a:ext cx="2670048" cy="1798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kneeling to get at your subjects eye level. </a:t>
            </a:r>
          </a:p>
          <a:p>
            <a:r>
              <a:rPr lang="en-US" dirty="0" smtClean="0"/>
              <a:t>This is even more important when photographing children and animals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4038600"/>
            <a:ext cx="3352800" cy="2318266"/>
            <a:chOff x="990600" y="4038600"/>
            <a:chExt cx="3352800" cy="2318266"/>
          </a:xfrm>
        </p:grpSpPr>
        <p:pic>
          <p:nvPicPr>
            <p:cNvPr id="17410" name="Picture 2" descr="http://www.colourbox.com/preview/2728600-693526-low-angle-shot-of-a-walking-hedgehog.jpg"/>
            <p:cNvPicPr>
              <a:picLocks noChangeAspect="1" noChangeArrowheads="1"/>
            </p:cNvPicPr>
            <p:nvPr/>
          </p:nvPicPr>
          <p:blipFill>
            <a:blip r:embed="rId2" cstate="print"/>
            <a:srcRect l="5000" t="7430" r="6667" b="8359"/>
            <a:stretch>
              <a:fillRect/>
            </a:stretch>
          </p:blipFill>
          <p:spPr bwMode="auto">
            <a:xfrm>
              <a:off x="990600" y="4038600"/>
              <a:ext cx="3352800" cy="2150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43000" y="6172200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http://www.colourbox.com/image/low-angle-shot-of-a-walking-hedgehog-image-2728600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6800" y="3703320"/>
            <a:ext cx="3124200" cy="2653546"/>
            <a:chOff x="4876800" y="3703320"/>
            <a:chExt cx="3124200" cy="2653546"/>
          </a:xfrm>
        </p:grpSpPr>
        <p:pic>
          <p:nvPicPr>
            <p:cNvPr id="17412" name="Picture 4" descr="http://digital-photography-school.com/wp-content/uploads/2008/12/how-to-photograph-children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703320"/>
              <a:ext cx="3124200" cy="24993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10200" y="6172200"/>
              <a:ext cx="2362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http://digital-photography-school.com/how-to-photograph-children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en-US" dirty="0" smtClean="0"/>
              <a:t>Arrange your shot to avoid distracting or misleading mergers of the background and the subject.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72601" y="3124200"/>
            <a:ext cx="2570999" cy="3429000"/>
            <a:chOff x="2229600" y="3124200"/>
            <a:chExt cx="2570999" cy="3429000"/>
          </a:xfrm>
        </p:grpSpPr>
        <p:pic>
          <p:nvPicPr>
            <p:cNvPr id="19458" name="Picture 2" descr="http://www.immaculateheartacademy.org/outside2/art/garnes/DP%20%20DIGITAL%20PHOTOGRAPHY/DP%20ASSIGNMENTS%20&amp;%20IMAGES/DP%20COURSE%20PROJECTS/NOGUCHI%20MERG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9600" y="3124200"/>
              <a:ext cx="2247150" cy="3381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 rot="16200000">
              <a:off x="2924517" y="4677117"/>
              <a:ext cx="34290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 smtClean="0"/>
                <a:t>http://www.immaculateheartacademy.org/outside2/art/garnes/DP%20%20DIGITAL%20PHOTOGRAPHY/DP%20ASSIGNMENTS%20&amp;%20IMAGES/DP%20COURSE%20PROJECTS/DP%20STUDY%20II%20VALUE,%20TONE,%20MERGER,%20TEXTURE.htm</a:t>
              </a:r>
              <a:endParaRPr lang="en-US" sz="5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2971800"/>
            <a:ext cx="2667000" cy="3733800"/>
            <a:chOff x="1524000" y="2514600"/>
            <a:chExt cx="2667000" cy="3733800"/>
          </a:xfrm>
        </p:grpSpPr>
        <p:pic>
          <p:nvPicPr>
            <p:cNvPr id="19460" name="Picture 4" descr="http://farm5.static.flickr.com/4014/4488016276_b4ecc5722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514600"/>
              <a:ext cx="2362200" cy="3546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1524000" y="6063734"/>
              <a:ext cx="2667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http://www.beyondmegapixels.com/2010/04/composition-tip-avoid-mergers/</a:t>
              </a:r>
              <a:endParaRPr lang="en-US" sz="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8400" y="3200400"/>
            <a:ext cx="2133600" cy="3352800"/>
            <a:chOff x="3352800" y="3276600"/>
            <a:chExt cx="2133600" cy="3352800"/>
          </a:xfrm>
        </p:grpSpPr>
        <p:pic>
          <p:nvPicPr>
            <p:cNvPr id="19462" name="Picture 6" descr="http://4.bp.blogspot.com/_Mk1hKuwSrOw/TJzc-Ce7FGI/AAAAAAAAACk/-HRGVU2N9ac/s1600/Avoiding+Merge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3276600"/>
              <a:ext cx="1971675" cy="3273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 rot="16200000">
              <a:off x="3946267" y="5089267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http://angelicaphotojournalismblog.blogspot.com/2010/09/avoiding-mergers.html</a:t>
              </a:r>
              <a:endParaRPr lang="en-US" sz="600" dirty="0"/>
            </a:p>
          </p:txBody>
        </p:sp>
      </p:grpSp>
      <p:pic>
        <p:nvPicPr>
          <p:cNvPr id="19464" name="Picture 8" descr="http://www.immaculateheartacademy.org/outside2/art/garnes/DP%20%20DIGITAL%20PHOTOGRAPHY/DP%20ASSIGNMENTS%20&amp;%20IMAGES/DP%20COURSE%20PROJECTS/merger%5b2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24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524000"/>
          </a:xfrm>
        </p:spPr>
        <p:txBody>
          <a:bodyPr/>
          <a:lstStyle/>
          <a:p>
            <a:r>
              <a:rPr lang="en-US" dirty="0" smtClean="0"/>
              <a:t>Watch Out for Backlighting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r>
              <a:rPr lang="en-US" dirty="0" smtClean="0"/>
              <a:t>If there is light coming from behind the subject, you are dealing with backlighting.</a:t>
            </a:r>
          </a:p>
          <a:p>
            <a:r>
              <a:rPr lang="en-US" dirty="0" smtClean="0"/>
              <a:t>It’s great for making silhouettes, but not always desirable. </a:t>
            </a:r>
          </a:p>
          <a:p>
            <a:r>
              <a:rPr lang="en-US" dirty="0" smtClean="0"/>
              <a:t>Using backlighting can be a great tool, but requires practice.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19600" y="3828899"/>
            <a:ext cx="4419600" cy="2952901"/>
            <a:chOff x="4419600" y="3828899"/>
            <a:chExt cx="4419600" cy="2952901"/>
          </a:xfrm>
        </p:grpSpPr>
        <p:pic>
          <p:nvPicPr>
            <p:cNvPr id="20482" name="Picture 2" descr="http://www.digitalcamerastyle.com/images/Backlight_intimacy.jpg"/>
            <p:cNvPicPr>
              <a:picLocks noChangeAspect="1" noChangeArrowheads="1"/>
            </p:cNvPicPr>
            <p:nvPr/>
          </p:nvPicPr>
          <p:blipFill>
            <a:blip r:embed="rId2" cstate="print"/>
            <a:srcRect t="8533" b="8267"/>
            <a:stretch>
              <a:fillRect/>
            </a:stretch>
          </p:blipFill>
          <p:spPr bwMode="auto">
            <a:xfrm>
              <a:off x="4419600" y="3828899"/>
              <a:ext cx="4419600" cy="27578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5791200" y="6597134"/>
              <a:ext cx="2133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http://www.digitalcamerastyle.com/backlight-photography</a:t>
              </a:r>
              <a:endParaRPr lang="en-US" sz="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4191000"/>
            <a:ext cx="3200400" cy="2590800"/>
            <a:chOff x="685800" y="4191000"/>
            <a:chExt cx="3200400" cy="2590800"/>
          </a:xfrm>
        </p:grpSpPr>
        <p:pic>
          <p:nvPicPr>
            <p:cNvPr id="20484" name="Picture 4" descr="http://2.bp.blogspot.com/_BkBCRYsUCuk/TOLjobpxJhI/AAAAAAAAABk/w7wT3W63iZE/s1600/godfather+II+backlight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191000"/>
              <a:ext cx="3200400" cy="2400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1295400" y="6597134"/>
              <a:ext cx="2133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http://oahlukeberry.blogspot.com/2010/11/lighting.html</a:t>
              </a:r>
              <a:endParaRPr lang="en-US" sz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804</TotalTime>
  <Words>1090</Words>
  <Application>Microsoft Office PowerPoint</Application>
  <PresentationFormat>On-screen Show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Deluxe</vt:lpstr>
      <vt:lpstr>Composition</vt:lpstr>
      <vt:lpstr>Good Composition</vt:lpstr>
      <vt:lpstr>Simple Techniques for All </vt:lpstr>
      <vt:lpstr>Fill the Frame</vt:lpstr>
      <vt:lpstr>Get in Close</vt:lpstr>
      <vt:lpstr>Lead your Subject</vt:lpstr>
      <vt:lpstr>Get Down</vt:lpstr>
      <vt:lpstr>Watch the Background</vt:lpstr>
      <vt:lpstr>Watch Out for Backlighting</vt:lpstr>
      <vt:lpstr>Advanced Composition </vt:lpstr>
      <vt:lpstr>Just a reminder</vt:lpstr>
      <vt:lpstr>Balance</vt:lpstr>
      <vt:lpstr>Balance</vt:lpstr>
      <vt:lpstr>Balance</vt:lpstr>
      <vt:lpstr>Balance</vt:lpstr>
      <vt:lpstr>Balance</vt:lpstr>
      <vt:lpstr>Rule of Thirds</vt:lpstr>
      <vt:lpstr>Repetition</vt:lpstr>
      <vt:lpstr>Geometry</vt:lpstr>
      <vt:lpstr>Lines</vt:lpstr>
      <vt:lpstr>Foreground/Background</vt:lpstr>
      <vt:lpstr>Foreground/Background</vt:lpstr>
      <vt:lpstr>Foreground/Background</vt:lpstr>
      <vt:lpstr>Foreground/Background</vt:lpstr>
      <vt:lpstr>Foreground/Background</vt:lpstr>
      <vt:lpstr>Composing with Light &amp; Dark</vt:lpstr>
      <vt:lpstr>Less is More</vt:lpstr>
      <vt:lpstr>Let’s Review</vt:lpstr>
    </vt:vector>
  </TitlesOfParts>
  <Company>Northeastern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</dc:title>
  <dc:creator>NESD</dc:creator>
  <cp:lastModifiedBy>NESD</cp:lastModifiedBy>
  <cp:revision>5</cp:revision>
  <dcterms:created xsi:type="dcterms:W3CDTF">2012-07-23T13:16:02Z</dcterms:created>
  <dcterms:modified xsi:type="dcterms:W3CDTF">2012-12-18T11:43:32Z</dcterms:modified>
</cp:coreProperties>
</file>